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460" r:id="rId4"/>
    <p:sldId id="400" r:id="rId5"/>
    <p:sldId id="267" r:id="rId6"/>
    <p:sldId id="467" r:id="rId7"/>
    <p:sldId id="3321" r:id="rId8"/>
    <p:sldId id="3322" r:id="rId9"/>
    <p:sldId id="283" r:id="rId10"/>
    <p:sldId id="268" r:id="rId11"/>
    <p:sldId id="469" r:id="rId12"/>
    <p:sldId id="266" r:id="rId13"/>
    <p:sldId id="3323" r:id="rId14"/>
    <p:sldId id="3324" r:id="rId15"/>
    <p:sldId id="3325" r:id="rId16"/>
    <p:sldId id="3329" r:id="rId17"/>
    <p:sldId id="3326" r:id="rId18"/>
    <p:sldId id="3328" r:id="rId19"/>
    <p:sldId id="262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31"/>
    <p:restoredTop sz="96959"/>
  </p:normalViewPr>
  <p:slideViewPr>
    <p:cSldViewPr snapToGrid="0" snapToObjects="1">
      <p:cViewPr>
        <p:scale>
          <a:sx n="85" d="100"/>
          <a:sy n="85" d="100"/>
        </p:scale>
        <p:origin x="2528" y="1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92094-683F-45C2-BAAE-83FC45F8C54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A7314AB-0097-4B74-BA3E-165D2D11DF4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3200" b="1" u="sng" dirty="0">
              <a:solidFill>
                <a:schemeClr val="tx1"/>
              </a:solidFill>
            </a:rPr>
            <a:t>Défis Administratifs et Financiers </a:t>
          </a:r>
          <a:r>
            <a:rPr lang="fr-FR" sz="3200" b="1" dirty="0"/>
            <a:t>Instabilité du personnel due à la non-mécanisation et retards de paie pour les formateurs professionnels ;</a:t>
          </a:r>
          <a:endParaRPr lang="en-US" sz="3200" b="1" dirty="0"/>
        </a:p>
      </dgm:t>
    </dgm:pt>
    <dgm:pt modelId="{D3FC4BE8-F238-4D89-9371-7E474C7261C3}" type="parTrans" cxnId="{0F2F00FD-752F-4601-8C24-C02BC94592A3}">
      <dgm:prSet/>
      <dgm:spPr/>
      <dgm:t>
        <a:bodyPr/>
        <a:lstStyle/>
        <a:p>
          <a:endParaRPr lang="en-US"/>
        </a:p>
      </dgm:t>
    </dgm:pt>
    <dgm:pt modelId="{1438954B-EAB7-4E90-8F66-A55E1312D2AF}" type="sibTrans" cxnId="{0F2F00FD-752F-4601-8C24-C02BC94592A3}">
      <dgm:prSet/>
      <dgm:spPr/>
      <dgm:t>
        <a:bodyPr/>
        <a:lstStyle/>
        <a:p>
          <a:endParaRPr lang="en-US"/>
        </a:p>
      </dgm:t>
    </dgm:pt>
    <dgm:pt modelId="{D18E698C-A4FD-4573-B6A4-F1B23CD59F48}">
      <dgm:prSet custT="1"/>
      <dgm:spPr/>
      <dgm:t>
        <a:bodyPr/>
        <a:lstStyle/>
        <a:p>
          <a:r>
            <a:rPr lang="fr-FR" sz="2400" b="1" u="sng" dirty="0">
              <a:solidFill>
                <a:schemeClr val="tx1"/>
              </a:solidFill>
            </a:rPr>
            <a:t>Projet YAWEZEKANA </a:t>
          </a:r>
        </a:p>
        <a:p>
          <a:r>
            <a:rPr lang="fr-FR" sz="2400" b="1" dirty="0"/>
            <a:t>Financement global insuffisant, non-remboursement par un grand nombre de bénéficiaires et retour de certains bénéficiaires dans leurs milieux d'origine sécurisés</a:t>
          </a:r>
          <a:endParaRPr lang="en-US" sz="2400" b="1" dirty="0"/>
        </a:p>
      </dgm:t>
    </dgm:pt>
    <dgm:pt modelId="{28535EEC-C5C7-49B2-B43B-ED05DE991795}" type="parTrans" cxnId="{6F7ED1E8-BBDF-4754-870F-10E6A71C223E}">
      <dgm:prSet/>
      <dgm:spPr/>
      <dgm:t>
        <a:bodyPr/>
        <a:lstStyle/>
        <a:p>
          <a:endParaRPr lang="en-US"/>
        </a:p>
      </dgm:t>
    </dgm:pt>
    <dgm:pt modelId="{7CC08281-90CB-4130-8333-C26735412D38}" type="sibTrans" cxnId="{6F7ED1E8-BBDF-4754-870F-10E6A71C223E}">
      <dgm:prSet/>
      <dgm:spPr/>
      <dgm:t>
        <a:bodyPr/>
        <a:lstStyle/>
        <a:p>
          <a:endParaRPr lang="en-US"/>
        </a:p>
      </dgm:t>
    </dgm:pt>
    <dgm:pt modelId="{347649BA-94F3-47AC-A665-38163C5634C1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fr-FR" sz="2800" b="1" u="sng" dirty="0">
              <a:solidFill>
                <a:schemeClr val="tx1"/>
              </a:solidFill>
            </a:rPr>
            <a:t>Défis Infrastructurels </a:t>
          </a:r>
        </a:p>
        <a:p>
          <a:pPr>
            <a:buFont typeface="Times New Roman" panose="02020603050405020304" pitchFamily="18" charset="0"/>
            <a:buChar char="-"/>
          </a:pPr>
          <a:r>
            <a:rPr lang="fr-FR" sz="2600" b="1" dirty="0">
              <a:solidFill>
                <a:schemeClr val="tx1"/>
              </a:solidFill>
            </a:rPr>
            <a:t>Beni :</a:t>
          </a:r>
          <a:r>
            <a:rPr lang="fr-FR" sz="2600" b="1" dirty="0"/>
            <a:t> Inadaptation des salles de l'école Newton (anciennes chambres d'hôpital) et défis de finaliser la construction de l'ensemble du complexe).</a:t>
          </a:r>
        </a:p>
        <a:p>
          <a:pPr>
            <a:buFont typeface="Times New Roman" panose="02020603050405020304" pitchFamily="18" charset="0"/>
            <a:buChar char="-"/>
          </a:pPr>
          <a:r>
            <a:rPr lang="fr-FR" sz="2600" b="1" dirty="0" err="1">
              <a:solidFill>
                <a:schemeClr val="tx1"/>
              </a:solidFill>
            </a:rPr>
            <a:t>Butembo</a:t>
          </a:r>
          <a:r>
            <a:rPr lang="fr-FR" sz="2600" b="1" dirty="0">
              <a:solidFill>
                <a:schemeClr val="tx1"/>
              </a:solidFill>
            </a:rPr>
            <a:t> :</a:t>
          </a:r>
          <a:r>
            <a:rPr lang="fr-FR" sz="2600" b="1" dirty="0"/>
            <a:t> Construction des Centres de Formation sur notre propre terrain.</a:t>
          </a:r>
          <a:endParaRPr lang="en-US" sz="2600" b="1" dirty="0"/>
        </a:p>
      </dgm:t>
    </dgm:pt>
    <dgm:pt modelId="{533486F0-E710-40D7-A247-B505A83B8687}" type="parTrans" cxnId="{2D1B32A7-2251-45C3-9A06-9BD612FFC91A}">
      <dgm:prSet/>
      <dgm:spPr/>
      <dgm:t>
        <a:bodyPr/>
        <a:lstStyle/>
        <a:p>
          <a:endParaRPr lang="en-US"/>
        </a:p>
      </dgm:t>
    </dgm:pt>
    <dgm:pt modelId="{7DD661D9-6E8E-477D-9A6B-84EDB9CA9C99}" type="sibTrans" cxnId="{2D1B32A7-2251-45C3-9A06-9BD612FFC91A}">
      <dgm:prSet/>
      <dgm:spPr/>
      <dgm:t>
        <a:bodyPr/>
        <a:lstStyle/>
        <a:p>
          <a:endParaRPr lang="en-US"/>
        </a:p>
      </dgm:t>
    </dgm:pt>
    <dgm:pt modelId="{23084A53-C9BF-46F7-B77B-3E31F82F713C}" type="pres">
      <dgm:prSet presAssocID="{05592094-683F-45C2-BAAE-83FC45F8C54B}" presName="diagram" presStyleCnt="0">
        <dgm:presLayoutVars>
          <dgm:dir/>
          <dgm:resizeHandles val="exact"/>
        </dgm:presLayoutVars>
      </dgm:prSet>
      <dgm:spPr/>
    </dgm:pt>
    <dgm:pt modelId="{DE99F6B1-1289-403E-8990-6FC266947719}" type="pres">
      <dgm:prSet presAssocID="{7A7314AB-0097-4B74-BA3E-165D2D11DF44}" presName="node" presStyleLbl="node1" presStyleIdx="0" presStyleCnt="3" custScaleX="150502" custLinFactNeighborX="-13118" custLinFactNeighborY="-42802">
        <dgm:presLayoutVars>
          <dgm:bulletEnabled val="1"/>
        </dgm:presLayoutVars>
      </dgm:prSet>
      <dgm:spPr/>
    </dgm:pt>
    <dgm:pt modelId="{1D5DD76E-50B3-4923-97DD-957335898A35}" type="pres">
      <dgm:prSet presAssocID="{1438954B-EAB7-4E90-8F66-A55E1312D2AF}" presName="sibTrans" presStyleCnt="0"/>
      <dgm:spPr/>
    </dgm:pt>
    <dgm:pt modelId="{C9618F7A-69C0-41DF-ACCD-73F7C644CC81}" type="pres">
      <dgm:prSet presAssocID="{D18E698C-A4FD-4573-B6A4-F1B23CD59F48}" presName="node" presStyleLbl="node1" presStyleIdx="1" presStyleCnt="3" custScaleX="131629" custLinFactNeighborX="-2633" custLinFactNeighborY="-2747">
        <dgm:presLayoutVars>
          <dgm:bulletEnabled val="1"/>
        </dgm:presLayoutVars>
      </dgm:prSet>
      <dgm:spPr/>
    </dgm:pt>
    <dgm:pt modelId="{9F9F0015-0B1F-48D7-8BD2-8464C21FD044}" type="pres">
      <dgm:prSet presAssocID="{7CC08281-90CB-4130-8333-C26735412D38}" presName="sibTrans" presStyleCnt="0"/>
      <dgm:spPr/>
    </dgm:pt>
    <dgm:pt modelId="{F368016D-6A5A-4898-8881-731E37C03961}" type="pres">
      <dgm:prSet presAssocID="{347649BA-94F3-47AC-A665-38163C5634C1}" presName="node" presStyleLbl="node1" presStyleIdx="2" presStyleCnt="3" custScaleX="270054" custLinFactNeighborX="1140" custLinFactNeighborY="1232">
        <dgm:presLayoutVars>
          <dgm:bulletEnabled val="1"/>
        </dgm:presLayoutVars>
      </dgm:prSet>
      <dgm:spPr/>
    </dgm:pt>
  </dgm:ptLst>
  <dgm:cxnLst>
    <dgm:cxn modelId="{1E179844-30A9-4FB8-8201-9E070FB67EB4}" type="presOf" srcId="{05592094-683F-45C2-BAAE-83FC45F8C54B}" destId="{23084A53-C9BF-46F7-B77B-3E31F82F713C}" srcOrd="0" destOrd="0" presId="urn:microsoft.com/office/officeart/2005/8/layout/default"/>
    <dgm:cxn modelId="{96453688-3F7E-42DB-86B0-21B937206BE1}" type="presOf" srcId="{D18E698C-A4FD-4573-B6A4-F1B23CD59F48}" destId="{C9618F7A-69C0-41DF-ACCD-73F7C644CC81}" srcOrd="0" destOrd="0" presId="urn:microsoft.com/office/officeart/2005/8/layout/default"/>
    <dgm:cxn modelId="{2D1B32A7-2251-45C3-9A06-9BD612FFC91A}" srcId="{05592094-683F-45C2-BAAE-83FC45F8C54B}" destId="{347649BA-94F3-47AC-A665-38163C5634C1}" srcOrd="2" destOrd="0" parTransId="{533486F0-E710-40D7-A247-B505A83B8687}" sibTransId="{7DD661D9-6E8E-477D-9A6B-84EDB9CA9C99}"/>
    <dgm:cxn modelId="{5F9DDCA9-6E84-40EC-ACAA-DCC03FF8EB20}" type="presOf" srcId="{7A7314AB-0097-4B74-BA3E-165D2D11DF44}" destId="{DE99F6B1-1289-403E-8990-6FC266947719}" srcOrd="0" destOrd="0" presId="urn:microsoft.com/office/officeart/2005/8/layout/default"/>
    <dgm:cxn modelId="{C68DEFD9-72B5-427B-8D31-DA09B08C553F}" type="presOf" srcId="{347649BA-94F3-47AC-A665-38163C5634C1}" destId="{F368016D-6A5A-4898-8881-731E37C03961}" srcOrd="0" destOrd="0" presId="urn:microsoft.com/office/officeart/2005/8/layout/default"/>
    <dgm:cxn modelId="{6F7ED1E8-BBDF-4754-870F-10E6A71C223E}" srcId="{05592094-683F-45C2-BAAE-83FC45F8C54B}" destId="{D18E698C-A4FD-4573-B6A4-F1B23CD59F48}" srcOrd="1" destOrd="0" parTransId="{28535EEC-C5C7-49B2-B43B-ED05DE991795}" sibTransId="{7CC08281-90CB-4130-8333-C26735412D38}"/>
    <dgm:cxn modelId="{0F2F00FD-752F-4601-8C24-C02BC94592A3}" srcId="{05592094-683F-45C2-BAAE-83FC45F8C54B}" destId="{7A7314AB-0097-4B74-BA3E-165D2D11DF44}" srcOrd="0" destOrd="0" parTransId="{D3FC4BE8-F238-4D89-9371-7E474C7261C3}" sibTransId="{1438954B-EAB7-4E90-8F66-A55E1312D2AF}"/>
    <dgm:cxn modelId="{8E5DF8C4-03AA-4F24-94BE-E6F1B0E9892B}" type="presParOf" srcId="{23084A53-C9BF-46F7-B77B-3E31F82F713C}" destId="{DE99F6B1-1289-403E-8990-6FC266947719}" srcOrd="0" destOrd="0" presId="urn:microsoft.com/office/officeart/2005/8/layout/default"/>
    <dgm:cxn modelId="{30F151D7-2D21-4783-ABB4-AA824368012E}" type="presParOf" srcId="{23084A53-C9BF-46F7-B77B-3E31F82F713C}" destId="{1D5DD76E-50B3-4923-97DD-957335898A35}" srcOrd="1" destOrd="0" presId="urn:microsoft.com/office/officeart/2005/8/layout/default"/>
    <dgm:cxn modelId="{A94FDEF4-FAB0-474E-8DF0-ED174CD66D50}" type="presParOf" srcId="{23084A53-C9BF-46F7-B77B-3E31F82F713C}" destId="{C9618F7A-69C0-41DF-ACCD-73F7C644CC81}" srcOrd="2" destOrd="0" presId="urn:microsoft.com/office/officeart/2005/8/layout/default"/>
    <dgm:cxn modelId="{EAA246A0-CCCE-4CDB-940A-7938BFE994F0}" type="presParOf" srcId="{23084A53-C9BF-46F7-B77B-3E31F82F713C}" destId="{9F9F0015-0B1F-48D7-8BD2-8464C21FD044}" srcOrd="3" destOrd="0" presId="urn:microsoft.com/office/officeart/2005/8/layout/default"/>
    <dgm:cxn modelId="{4ADCB056-21DC-43BF-913B-E806ACCFEE9A}" type="presParOf" srcId="{23084A53-C9BF-46F7-B77B-3E31F82F713C}" destId="{F368016D-6A5A-4898-8881-731E37C03961}" srcOrd="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9F6B1-1289-403E-8990-6FC266947719}">
      <dsp:nvSpPr>
        <dsp:cNvPr id="0" name=""/>
        <dsp:cNvSpPr/>
      </dsp:nvSpPr>
      <dsp:spPr>
        <a:xfrm>
          <a:off x="0" y="0"/>
          <a:ext cx="5829518" cy="232402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u="sng" kern="1200" dirty="0">
              <a:solidFill>
                <a:schemeClr val="tx1"/>
              </a:solidFill>
            </a:rPr>
            <a:t>Défis Administratifs et Financiers </a:t>
          </a:r>
          <a:r>
            <a:rPr lang="fr-FR" sz="3200" b="1" kern="1200" dirty="0"/>
            <a:t>Instabilité du personnel due à la non-mécanisation et retards de paie pour les formateurs professionnels ;</a:t>
          </a:r>
          <a:endParaRPr lang="en-US" sz="3200" b="1" kern="1200" dirty="0"/>
        </a:p>
      </dsp:txBody>
      <dsp:txXfrm>
        <a:off x="0" y="0"/>
        <a:ext cx="5829518" cy="2324029"/>
      </dsp:txXfrm>
    </dsp:sp>
    <dsp:sp modelId="{C9618F7A-69C0-41DF-ACCD-73F7C644CC81}">
      <dsp:nvSpPr>
        <dsp:cNvPr id="0" name=""/>
        <dsp:cNvSpPr/>
      </dsp:nvSpPr>
      <dsp:spPr>
        <a:xfrm>
          <a:off x="6115317" y="51555"/>
          <a:ext cx="5098495" cy="23240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u="sng" kern="1200" dirty="0">
              <a:solidFill>
                <a:schemeClr val="tx1"/>
              </a:solidFill>
            </a:rPr>
            <a:t>Projet YAWEZEKANA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Financement global insuffisant, non-remboursement par un grand nombre de bénéficiaires et retour de certains bénéficiaires dans leurs milieux d'origine sécurisés</a:t>
          </a:r>
          <a:endParaRPr lang="en-US" sz="2400" b="1" kern="1200" dirty="0"/>
        </a:p>
      </dsp:txBody>
      <dsp:txXfrm>
        <a:off x="6115317" y="51555"/>
        <a:ext cx="5098495" cy="2324029"/>
      </dsp:txXfrm>
    </dsp:sp>
    <dsp:sp modelId="{F368016D-6A5A-4898-8881-731E37C03961}">
      <dsp:nvSpPr>
        <dsp:cNvPr id="0" name=""/>
        <dsp:cNvSpPr/>
      </dsp:nvSpPr>
      <dsp:spPr>
        <a:xfrm>
          <a:off x="472166" y="2855397"/>
          <a:ext cx="10460225" cy="2324029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u="sng" kern="1200" dirty="0">
              <a:solidFill>
                <a:schemeClr val="tx1"/>
              </a:solidFill>
            </a:rPr>
            <a:t>Défis Infrastructurels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fr-FR" sz="2600" b="1" kern="1200" dirty="0">
              <a:solidFill>
                <a:schemeClr val="tx1"/>
              </a:solidFill>
            </a:rPr>
            <a:t>Beni :</a:t>
          </a:r>
          <a:r>
            <a:rPr lang="fr-FR" sz="2600" b="1" kern="1200" dirty="0"/>
            <a:t> Inadaptation des salles de l'école Newton (anciennes chambres d'hôpital) et défis de finaliser la construction de l'ensemble du complexe).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fr-FR" sz="2600" b="1" kern="1200" dirty="0" err="1">
              <a:solidFill>
                <a:schemeClr val="tx1"/>
              </a:solidFill>
            </a:rPr>
            <a:t>Butembo</a:t>
          </a:r>
          <a:r>
            <a:rPr lang="fr-FR" sz="2600" b="1" kern="1200" dirty="0">
              <a:solidFill>
                <a:schemeClr val="tx1"/>
              </a:solidFill>
            </a:rPr>
            <a:t> :</a:t>
          </a:r>
          <a:r>
            <a:rPr lang="fr-FR" sz="2600" b="1" kern="1200" dirty="0"/>
            <a:t> Construction des Centres de Formation sur notre propre terrain.</a:t>
          </a:r>
          <a:endParaRPr lang="en-US" sz="2600" b="1" kern="1200" dirty="0"/>
        </a:p>
      </dsp:txBody>
      <dsp:txXfrm>
        <a:off x="472166" y="2855397"/>
        <a:ext cx="10460225" cy="2324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E0C0F-1DF2-5649-A511-B4EB506C6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C5A0CA-C7FA-2B4E-8808-096B72AEA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EB4D-7AA1-E54C-AE5A-0CBB0566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F2F5-FA62-B04E-A376-D73AC2F34037}" type="datetimeFigureOut">
              <a:rPr lang="fr-FR" smtClean="0"/>
              <a:t>03/01/2026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ADC84-B9B6-184A-8000-43BC6456B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DD49-C000-A642-A6CD-0B5298C89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3BA-98AE-9344-8AB5-9B1D2145A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813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497B-B3A0-A74B-9141-FDD678CC7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13D88C-7AB2-EA42-BCD6-4B379BDBE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BFFB-263D-7C4D-96B8-680F4873E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F2F5-FA62-B04E-A376-D73AC2F34037}" type="datetimeFigureOut">
              <a:rPr lang="fr-FR" smtClean="0"/>
              <a:t>03/01/2026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0DEBA-5DDC-C244-84AC-FC0728DFF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24B02-7DF0-DD44-9BAF-84250CE7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3BA-98AE-9344-8AB5-9B1D2145A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420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D4BC17-2279-AA4F-9B59-EFC35E3454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69A90C-E134-E540-9594-63F1BB38F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3D305-803C-2E45-B585-5AC04FB71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F2F5-FA62-B04E-A376-D73AC2F34037}" type="datetimeFigureOut">
              <a:rPr lang="fr-FR" smtClean="0"/>
              <a:t>03/01/2026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4A470-5B2E-BD4B-A753-D2EFB44A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22BED-D5FF-D648-A8E3-75B7DC4F5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3BA-98AE-9344-8AB5-9B1D2145A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27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D1AA-D25D-7946-AEAD-3942D42D0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86917-C35D-4D47-827A-E3482C6E9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A9299-5DEE-7148-B4CC-92DC0F775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F2F5-FA62-B04E-A376-D73AC2F34037}" type="datetimeFigureOut">
              <a:rPr lang="fr-FR" smtClean="0"/>
              <a:t>03/01/2026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2D62B-9071-934A-8E96-CEE7ECCD4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E5D8-4D74-A848-BD6F-FEE4A70E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3BA-98AE-9344-8AB5-9B1D2145A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37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CBCA-4C3B-594A-B72E-36CA0BF69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012D4-40C6-894F-A02C-22890841B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34E4B-72A2-2A4D-8297-75E3AB48B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F2F5-FA62-B04E-A376-D73AC2F34037}" type="datetimeFigureOut">
              <a:rPr lang="fr-FR" smtClean="0"/>
              <a:t>03/01/2026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14266-9EBD-C24F-A7B5-26DDDBDDF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CEF56-E9F6-5D40-9BA5-D61EBF7C5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3BA-98AE-9344-8AB5-9B1D2145A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34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4B8D5-2679-1949-A784-29449639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FE883-DFF6-114B-9CF9-F25D2FE20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AAFE9C-1AC6-A140-9ED2-B9DAFB0CC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232AD-076D-BB44-A9E2-BE8A8987B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F2F5-FA62-B04E-A376-D73AC2F34037}" type="datetimeFigureOut">
              <a:rPr lang="fr-FR" smtClean="0"/>
              <a:t>03/01/2026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EEC21-FFF6-134D-A888-4EDB1761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17F30-44B7-9945-93AF-CC0751FD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3BA-98AE-9344-8AB5-9B1D2145A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581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3F504-E970-614C-BA65-9BDC5198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17181-3844-C34B-B319-890C73A18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0EBFE-FDA5-A042-8B84-96DD7AC2A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B296A3-8F35-EB48-82FF-82DD95FF1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B3185-CDD4-A54F-A7FE-C170E7130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86C3C8-61AE-5744-9F5B-9F53D3164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F2F5-FA62-B04E-A376-D73AC2F34037}" type="datetimeFigureOut">
              <a:rPr lang="fr-FR" smtClean="0"/>
              <a:t>03/01/2026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B0215-6DC9-8A43-B737-584F76B5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19F05-2D55-2C40-8DBC-901B2F46A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3BA-98AE-9344-8AB5-9B1D2145A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645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E643D-A93F-4145-AEE3-F614CFBB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7669F-8169-ED4C-9183-58A2242C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F2F5-FA62-B04E-A376-D73AC2F34037}" type="datetimeFigureOut">
              <a:rPr lang="fr-FR" smtClean="0"/>
              <a:t>03/01/2026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104C6-3965-4E44-AD7B-237FA3150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8AB6B-E58A-3740-A4EE-33DE1DD74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3BA-98AE-9344-8AB5-9B1D2145A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83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08AF25-A7F6-1E45-9D84-2015DEACF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F2F5-FA62-B04E-A376-D73AC2F34037}" type="datetimeFigureOut">
              <a:rPr lang="fr-FR" smtClean="0"/>
              <a:t>03/01/2026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4DE33-0E61-1A41-836B-2A7541201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AF625-6A04-334F-8008-0CC7F993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3BA-98AE-9344-8AB5-9B1D2145A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72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A802-BF27-574E-92CE-66C0F2D28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0CBA1-A6D3-A542-A848-7C3E78EC1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5C391-5ACB-BE46-B7D5-A6F29401A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C20C4-5E02-5447-9630-3DBE574C0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F2F5-FA62-B04E-A376-D73AC2F34037}" type="datetimeFigureOut">
              <a:rPr lang="fr-FR" smtClean="0"/>
              <a:t>03/01/2026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5FB83-3E84-BA48-8C28-8AA79CB4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C29B0-3905-D347-AD69-79C6B534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3BA-98AE-9344-8AB5-9B1D2145A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98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9DB8E-544E-9A4D-85E6-8E3D78B7D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170137-24BD-A642-B401-96ED4DEC1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293B9-740D-9B4F-9B58-9C738BFA8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8550F-2A43-784F-A008-5A11A46AF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F2F5-FA62-B04E-A376-D73AC2F34037}" type="datetimeFigureOut">
              <a:rPr lang="fr-FR" smtClean="0"/>
              <a:t>03/01/2026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E11A6-04C5-DC44-9FE7-CB0982725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30310-4CDF-3445-844F-29D9577B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553BA-98AE-9344-8AB5-9B1D2145A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400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C4406B-0948-5547-AA36-04C75710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72B4B-7D1E-7242-9C48-31486A6C9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C6590-1684-C945-BF6E-8B2D069F33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EF2F5-FA62-B04E-A376-D73AC2F34037}" type="datetimeFigureOut">
              <a:rPr lang="fr-FR" smtClean="0"/>
              <a:t>03/01/2026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07A73-048F-EB41-A3FD-061B9151E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2C020-16ED-7B41-A802-1134A4DFD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553BA-98AE-9344-8AB5-9B1D2145A1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7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https://encrypted-tbn0.gstatic.com/images?q=tbn:ANd9GcSPatPnN7wT75PwGmiLTh4DTCE_SyFGt2gtkZLKwMKTs1lLPDN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EA95-00EC-6F47-A0BC-8263759043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542CAB-20D3-974D-A731-179D9C4297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075E9-3F8E-4BCF-8990-69E7321A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291715"/>
            <a:ext cx="10044023" cy="877729"/>
          </a:xfrm>
        </p:spPr>
        <p:txBody>
          <a:bodyPr anchor="ctr">
            <a:normAutofit/>
          </a:bodyPr>
          <a:lstStyle/>
          <a:p>
            <a:r>
              <a:rPr lang="fr-FR" sz="4000" b="1" dirty="0">
                <a:solidFill>
                  <a:srgbClr val="FFFFFF"/>
                </a:solidFill>
                <a:latin typeface="Telegraf"/>
              </a:rPr>
              <a:t>Contexte de mise en œuvre </a:t>
            </a:r>
            <a:endParaRPr lang="fr-CD" sz="4000" dirty="0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3EDC68-3537-18DB-2761-6413C950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Espace réservé du contenu 2">
            <a:extLst>
              <a:ext uri="{FF2B5EF4-FFF2-40B4-BE49-F238E27FC236}">
                <a16:creationId xmlns:a16="http://schemas.microsoft.com/office/drawing/2014/main" id="{014C8D57-61C1-98B4-00BE-CBB411CD27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049154"/>
              </p:ext>
            </p:extLst>
          </p:nvPr>
        </p:nvGraphicFramePr>
        <p:xfrm>
          <a:off x="255640" y="1039193"/>
          <a:ext cx="11316246" cy="5266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57B62775-4FCE-724D-9263-623C6A8A4E87}"/>
              </a:ext>
            </a:extLst>
          </p:cNvPr>
          <p:cNvSpPr txBox="1">
            <a:spLocks/>
          </p:cNvSpPr>
          <p:nvPr/>
        </p:nvSpPr>
        <p:spPr>
          <a:xfrm>
            <a:off x="727788" y="174706"/>
            <a:ext cx="10603646" cy="86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DIFFICULTES MAJEURS</a:t>
            </a:r>
          </a:p>
        </p:txBody>
      </p:sp>
    </p:spTree>
    <p:extLst>
      <p:ext uri="{BB962C8B-B14F-4D97-AF65-F5344CB8AC3E}">
        <p14:creationId xmlns:p14="http://schemas.microsoft.com/office/powerpoint/2010/main" val="1801603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77DB5BC-1AFC-6D46-9889-1D3F87FC27B1}"/>
              </a:ext>
            </a:extLst>
          </p:cNvPr>
          <p:cNvSpPr txBox="1"/>
          <p:nvPr/>
        </p:nvSpPr>
        <p:spPr>
          <a:xfrm>
            <a:off x="100593" y="229996"/>
            <a:ext cx="105231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400" b="1" dirty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       Rappel des Informations de base du PUDC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D6E5E-825B-C44E-8652-99FDAC0D9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50" b="1"/>
          <a:stretch/>
        </p:blipFill>
        <p:spPr>
          <a:xfrm>
            <a:off x="0" y="6745096"/>
            <a:ext cx="12192000" cy="112904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F629C9-EA11-6E47-B0E1-AA397D89C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79971"/>
            <a:ext cx="2743200" cy="365125"/>
          </a:xfrm>
        </p:spPr>
        <p:txBody>
          <a:bodyPr/>
          <a:lstStyle/>
          <a:p>
            <a:fld id="{EA02AC08-943A-E044-8951-38AF7117DD83}" type="slidenum">
              <a:rPr lang="en-US" sz="2800" b="1" smtClean="0">
                <a:solidFill>
                  <a:schemeClr val="accent1"/>
                </a:solidFill>
              </a:rPr>
              <a:pPr/>
              <a:t>11</a:t>
            </a:fld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0151FE8C-5048-45B8-8E8B-10EA572EF52F}"/>
              </a:ext>
            </a:extLst>
          </p:cNvPr>
          <p:cNvSpPr txBox="1"/>
          <p:nvPr/>
        </p:nvSpPr>
        <p:spPr>
          <a:xfrm>
            <a:off x="867267" y="2173400"/>
            <a:ext cx="345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7E570177-4301-44B4-B5AB-2B7D10FF4E5E}"/>
              </a:ext>
            </a:extLst>
          </p:cNvPr>
          <p:cNvSpPr txBox="1"/>
          <p:nvPr/>
        </p:nvSpPr>
        <p:spPr>
          <a:xfrm>
            <a:off x="392431" y="132591"/>
            <a:ext cx="10591881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Quelques images clés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08B9B-BEAE-664B-B610-B45CBFE2B420}"/>
              </a:ext>
            </a:extLst>
          </p:cNvPr>
          <p:cNvSpPr txBox="1"/>
          <p:nvPr/>
        </p:nvSpPr>
        <p:spPr>
          <a:xfrm>
            <a:off x="392431" y="780100"/>
            <a:ext cx="5609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Images du 16ème Conseil d’Administration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819CA8-112E-364A-A737-F12E83B3C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869" y="686902"/>
            <a:ext cx="3863538" cy="5693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BABA25-B52D-C44F-AEA9-6CF798E1D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71" y="1795136"/>
            <a:ext cx="7658824" cy="50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78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CDBFBB4-ADC7-4B2C-9CC0-F02B92A8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B4C8F2-FA13-D64E-8F26-E0E44EDBAC77}"/>
              </a:ext>
            </a:extLst>
          </p:cNvPr>
          <p:cNvSpPr txBox="1"/>
          <p:nvPr/>
        </p:nvSpPr>
        <p:spPr>
          <a:xfrm>
            <a:off x="165253" y="297456"/>
            <a:ext cx="6650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Inauguration des salles de classe à </a:t>
            </a:r>
            <a:r>
              <a:rPr lang="fr-FR" sz="2400" b="1" dirty="0" err="1">
                <a:solidFill>
                  <a:srgbClr val="C00000"/>
                </a:solidFill>
              </a:rPr>
              <a:t>Kibwa-Butembo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5A87FD-905E-094F-8F37-42723AC0D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69" y="1007201"/>
            <a:ext cx="6427426" cy="45833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5E9D81-EC37-DA41-AD88-5A0DC2ABD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387" y="297456"/>
            <a:ext cx="45593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14517E-4D36-8F40-90A6-15024591A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>
            <a:off x="6930387" y="3512545"/>
            <a:ext cx="4572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65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19C83-08BF-484B-ADB3-3B72D3B03663}"/>
              </a:ext>
            </a:extLst>
          </p:cNvPr>
          <p:cNvSpPr txBox="1"/>
          <p:nvPr/>
        </p:nvSpPr>
        <p:spPr>
          <a:xfrm>
            <a:off x="150470" y="219919"/>
            <a:ext cx="6620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Formation des hauts cadres de l’Administra </a:t>
            </a:r>
            <a:r>
              <a:rPr lang="fr-FR" sz="2400" b="1" dirty="0" err="1">
                <a:solidFill>
                  <a:srgbClr val="C00000"/>
                </a:solidFill>
              </a:rPr>
              <a:t>tion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de </a:t>
            </a:r>
            <a:r>
              <a:rPr lang="fr-FR" sz="2400" b="1" dirty="0" err="1">
                <a:solidFill>
                  <a:srgbClr val="C00000"/>
                </a:solidFill>
              </a:rPr>
              <a:t>Butembo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13B72-9CF0-2B4C-ACFD-52174F44C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189" y="44852"/>
            <a:ext cx="5303134" cy="6768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9144C-1BC1-8E46-9F35-8CC4FAE2B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72" y="1619522"/>
            <a:ext cx="6288349" cy="42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5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655B6-82EC-0D4F-8884-DA27CA185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022"/>
          <a:stretch/>
        </p:blipFill>
        <p:spPr>
          <a:xfrm>
            <a:off x="7164730" y="902825"/>
            <a:ext cx="5027270" cy="5955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82999D-2741-A841-BB16-85E2F3CBA9B9}"/>
              </a:ext>
            </a:extLst>
          </p:cNvPr>
          <p:cNvSpPr txBox="1"/>
          <p:nvPr/>
        </p:nvSpPr>
        <p:spPr>
          <a:xfrm>
            <a:off x="0" y="165100"/>
            <a:ext cx="7935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Formation des cadres de l’Administration de </a:t>
            </a:r>
            <a:r>
              <a:rPr lang="fr-FR" sz="2800" b="1" dirty="0" err="1">
                <a:solidFill>
                  <a:srgbClr val="C00000"/>
                </a:solidFill>
              </a:rPr>
              <a:t>Kyondo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4F3E5-A40D-5942-A0FB-6201FDCEA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38" b="32970"/>
          <a:stretch/>
        </p:blipFill>
        <p:spPr>
          <a:xfrm>
            <a:off x="210273" y="740780"/>
            <a:ext cx="6749142" cy="3229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308E21-095B-E947-8539-5F7290E317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219"/>
          <a:stretch/>
        </p:blipFill>
        <p:spPr>
          <a:xfrm>
            <a:off x="210273" y="3877518"/>
            <a:ext cx="6822444" cy="309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26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6E5B6A-C9BB-3A47-AB00-05EF4582F081}"/>
              </a:ext>
            </a:extLst>
          </p:cNvPr>
          <p:cNvSpPr txBox="1"/>
          <p:nvPr/>
        </p:nvSpPr>
        <p:spPr>
          <a:xfrm>
            <a:off x="74429" y="0"/>
            <a:ext cx="5932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</a:rPr>
              <a:t>Centres de formation professionnelle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5EF5C-8E0E-1B47-9C37-7E782011C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20" y="1306011"/>
            <a:ext cx="5346999" cy="4099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2E757E-8002-7A47-8EBA-59429114F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260" y="129093"/>
            <a:ext cx="6076709" cy="3459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CB83EB-2C9C-D84A-B83B-90AB67A71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507" y="3588152"/>
            <a:ext cx="6292463" cy="326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98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57A1EF-55F6-B743-9486-4D228898734C}"/>
              </a:ext>
            </a:extLst>
          </p:cNvPr>
          <p:cNvSpPr txBox="1"/>
          <p:nvPr/>
        </p:nvSpPr>
        <p:spPr>
          <a:xfrm>
            <a:off x="194872" y="314794"/>
            <a:ext cx="5669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Images formation UJAMAA/Kinshasa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1A60E-EF35-0E4B-B7DA-44A94E845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71" y="901700"/>
            <a:ext cx="4871803" cy="2700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9488E8-6A96-BA44-938C-7E0A25576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341" y="1214204"/>
            <a:ext cx="6615659" cy="5088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2AC67-660D-4540-B689-D592E09AF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194871" y="3882555"/>
            <a:ext cx="5036696" cy="29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16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ADF8A-995D-7D46-94AA-FFB0FC0BCA5A}"/>
              </a:ext>
            </a:extLst>
          </p:cNvPr>
          <p:cNvSpPr txBox="1"/>
          <p:nvPr/>
        </p:nvSpPr>
        <p:spPr>
          <a:xfrm>
            <a:off x="115747" y="104173"/>
            <a:ext cx="6608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Images de la Campagne agricole à Kinshasa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C86D0D-AD78-C04D-BDD4-F75913389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6640"/>
            <a:ext cx="6882526" cy="3171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91DE7-CA19-B044-A9EB-4B1D3BE47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630" y="0"/>
            <a:ext cx="43307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C5D763-35BF-F04E-BC3B-D2CFA119D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6" y="492305"/>
            <a:ext cx="2822325" cy="32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5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075E9-3F8E-4BCF-8990-69E7321A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420643" cy="4371974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CONCLUSION</a:t>
            </a:r>
            <a:r>
              <a:rPr lang="fr-FR" sz="3600" dirty="0"/>
              <a:t> </a:t>
            </a:r>
            <a:endParaRPr lang="fr-CD" sz="3600" dirty="0">
              <a:solidFill>
                <a:schemeClr val="tx2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07C454-1D1D-4247-AD68-451A716F7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0" y="804672"/>
            <a:ext cx="6897624" cy="5230368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fr-FR" sz="3600" b="1" dirty="0"/>
              <a:t>La Fondation KUNO-BAHERENIE réaffirme son engagement à ne laisser personne de côté. Grâce à la résilience de nos bénéficiaires, nous prouvons chaque jour que le développement commence « ici », par nous et pour nous.</a:t>
            </a:r>
            <a:r>
              <a:rPr lang="fr-FR" sz="1800" b="1" dirty="0"/>
              <a:t> </a:t>
            </a:r>
            <a:endParaRPr lang="fr-FR" sz="1800" b="1" dirty="0">
              <a:solidFill>
                <a:schemeClr val="tx2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7F5458-7373-AF1F-B4EF-F58273F8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78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51BA4CA-113F-4654-81E7-DAF08AAD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436486"/>
            <a:ext cx="12191999" cy="1118439"/>
          </a:xfrm>
          <a:noFill/>
          <a:ln w="19050">
            <a:noFill/>
          </a:ln>
        </p:spPr>
        <p:txBody>
          <a:bodyPr wrap="square" anchor="ctr">
            <a:normAutofit/>
          </a:bodyPr>
          <a:lstStyle/>
          <a:p>
            <a:pPr algn="ctr"/>
            <a:r>
              <a:rPr lang="fr-CD" sz="2800" i="1" dirty="0">
                <a:solidFill>
                  <a:srgbClr val="002060"/>
                </a:solidFill>
              </a:rPr>
              <a:t>Merci beaucoup pour votre attention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31B110F-EA74-4658-AD72-480F2CE5FC18}"/>
              </a:ext>
            </a:extLst>
          </p:cNvPr>
          <p:cNvCxnSpPr>
            <a:cxnSpLocks/>
          </p:cNvCxnSpPr>
          <p:nvPr/>
        </p:nvCxnSpPr>
        <p:spPr>
          <a:xfrm flipV="1">
            <a:off x="-1" y="5305323"/>
            <a:ext cx="3087232" cy="273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4FE7C3E-5DA4-4759-866F-CCB0E38E39F9}"/>
              </a:ext>
            </a:extLst>
          </p:cNvPr>
          <p:cNvCxnSpPr/>
          <p:nvPr/>
        </p:nvCxnSpPr>
        <p:spPr>
          <a:xfrm flipV="1">
            <a:off x="9104770" y="5305324"/>
            <a:ext cx="3087232" cy="273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2364D3B-6FB9-B04F-9D6B-7EB6A448E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000" y="1095331"/>
            <a:ext cx="6637414" cy="17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00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761940" y="4103865"/>
            <a:ext cx="10668118" cy="73191"/>
          </a:xfrm>
          <a:prstGeom prst="line">
            <a:avLst/>
          </a:prstGeom>
          <a:ln w="66675" cap="flat">
            <a:solidFill>
              <a:srgbClr val="2254C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649896" y="1164216"/>
            <a:ext cx="9108313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endParaRPr lang="fr-CD" sz="44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defTabSz="609630"/>
            <a:r>
              <a:rPr lang="fr-CD" sz="3600" b="1" dirty="0">
                <a:solidFill>
                  <a:schemeClr val="bg1"/>
                </a:solidFill>
                <a:latin typeface="Sylfaen" panose="010A0502050306030303" pitchFamily="18" charset="0"/>
              </a:rPr>
              <a:t>RAPPORT ANNUEL 2025 DE LAFONDATION KUNO-BAHERENIE</a:t>
            </a:r>
            <a:endParaRPr lang="fr-FR" sz="3600" b="1" dirty="0">
              <a:solidFill>
                <a:schemeClr val="bg1"/>
              </a:solidFill>
              <a:latin typeface="Montserrat Semi-Bol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003038" y="5061518"/>
            <a:ext cx="4185921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r>
              <a:rPr lang="fr-FR" sz="2800" b="1" i="1" dirty="0">
                <a:solidFill>
                  <a:srgbClr val="FFFEFC"/>
                </a:solidFill>
                <a:latin typeface="Canva Sans"/>
              </a:rPr>
              <a:t>BENI, 03 JANVIER 2026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C63BAEE-F1EE-4037-93AA-609071BCF0E8}"/>
              </a:ext>
            </a:extLst>
          </p:cNvPr>
          <p:cNvSpPr txBox="1"/>
          <p:nvPr/>
        </p:nvSpPr>
        <p:spPr>
          <a:xfrm>
            <a:off x="761940" y="2758330"/>
            <a:ext cx="1066811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/>
            <a:r>
              <a:rPr lang="fr-FR" sz="4000" b="1" dirty="0">
                <a:solidFill>
                  <a:srgbClr val="FFFF00"/>
                </a:solidFill>
                <a:latin typeface="Montserrat Semi-Bold Bold"/>
              </a:rPr>
              <a:t>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6CA3E1-852F-E905-13DF-375A505B8EBD}"/>
              </a:ext>
            </a:extLst>
          </p:cNvPr>
          <p:cNvSpPr txBox="1"/>
          <p:nvPr/>
        </p:nvSpPr>
        <p:spPr>
          <a:xfrm>
            <a:off x="761940" y="2961570"/>
            <a:ext cx="1066811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fr-CD" sz="2800" b="1" dirty="0">
              <a:solidFill>
                <a:schemeClr val="accent2"/>
              </a:solidFill>
              <a:latin typeface="Sylfaen" panose="010A0502050306030303" pitchFamily="18" charset="0"/>
            </a:endParaRPr>
          </a:p>
          <a:p>
            <a:pPr algn="ctr"/>
            <a:r>
              <a:rPr lang="fr-CD" sz="4000" b="1" i="1" dirty="0">
                <a:solidFill>
                  <a:schemeClr val="bg1"/>
                </a:solidFill>
                <a:latin typeface="Sylfaen" panose="010A0502050306030303" pitchFamily="18" charset="0"/>
              </a:rPr>
              <a:t>FO.KU-BA/ASBL</a:t>
            </a:r>
            <a:endParaRPr lang="fr-CD" sz="3600" b="1" i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22C16CDA-7D88-6306-5C15-291864532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60653-77F4-4B47-8B19-6CC928B47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98" y="157781"/>
            <a:ext cx="5080000" cy="1340940"/>
          </a:xfrm>
          <a:prstGeom prst="rect">
            <a:avLst/>
          </a:prstGeom>
        </p:spPr>
      </p:pic>
      <p:pic>
        <p:nvPicPr>
          <p:cNvPr id="12" name="Image 90" descr="Résultat de recherche d'images pour &quot;Image drapeau RDC 2019&quot;">
            <a:extLst>
              <a:ext uri="{FF2B5EF4-FFF2-40B4-BE49-F238E27FC236}">
                <a16:creationId xmlns:a16="http://schemas.microsoft.com/office/drawing/2014/main" id="{A37E4D7E-D526-2A42-9B50-1F58E274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645" y="4530858"/>
            <a:ext cx="2877128" cy="232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455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075E9-3F8E-4BCF-8990-69E7321A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83092"/>
            <a:ext cx="11762281" cy="965484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INTRODUCTION</a:t>
            </a:r>
            <a:br>
              <a:rPr lang="fr-FR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fr-FR" sz="3200" b="1" dirty="0">
                <a:solidFill>
                  <a:schemeClr val="bg1"/>
                </a:solidFill>
                <a:latin typeface="Telegraf"/>
              </a:rPr>
              <a:t> </a:t>
            </a:r>
            <a:endParaRPr lang="fr-CD" sz="3200" dirty="0">
              <a:solidFill>
                <a:schemeClr val="bg1"/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96CAEC3-9015-B9F4-459A-2AF67A7F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D8271C68-50A0-4AC8-835C-A67EBD66F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686532"/>
              </p:ext>
            </p:extLst>
          </p:nvPr>
        </p:nvGraphicFramePr>
        <p:xfrm>
          <a:off x="304800" y="1271239"/>
          <a:ext cx="11762282" cy="5586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8137">
                  <a:extLst>
                    <a:ext uri="{9D8B030D-6E8A-4147-A177-3AD203B41FA5}">
                      <a16:colId xmlns:a16="http://schemas.microsoft.com/office/drawing/2014/main" val="1859328997"/>
                    </a:ext>
                  </a:extLst>
                </a:gridCol>
                <a:gridCol w="4354145">
                  <a:extLst>
                    <a:ext uri="{9D8B030D-6E8A-4147-A177-3AD203B41FA5}">
                      <a16:colId xmlns:a16="http://schemas.microsoft.com/office/drawing/2014/main" val="2113914617"/>
                    </a:ext>
                  </a:extLst>
                </a:gridCol>
              </a:tblGrid>
              <a:tr h="558676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fr-FR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L’année 2025 a été pour la FO.KU.BA une année de consolidation et d'expansion. Fidèles à notre philosophie « </a:t>
                      </a:r>
                      <a:r>
                        <a:rPr lang="fr-FR" sz="3200" b="1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Kuno</a:t>
                      </a:r>
                      <a:r>
                        <a:rPr lang="fr-FR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» (Ici d’abord), nous avons concentré nos efforts sur la transformation des vulnérabilités en opportunités de leadership. De </a:t>
                      </a:r>
                      <a:r>
                        <a:rPr lang="fr-FR" sz="3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Butembo</a:t>
                      </a:r>
                      <a:r>
                        <a:rPr lang="fr-FR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-Beni à Kinshasa, notre action a touché des milliers de vies à travers l'éducation, l'agriculture et le plaidoyer pour la transparence</a:t>
                      </a:r>
                      <a:r>
                        <a:rPr lang="fr-FR" sz="4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fr-CD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8594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F75195E-EBA8-E342-BDF3-C2754BAA1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516" y="1271239"/>
            <a:ext cx="4413483" cy="558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88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77DB5BC-1AFC-6D46-9889-1D3F87FC27B1}"/>
              </a:ext>
            </a:extLst>
          </p:cNvPr>
          <p:cNvSpPr txBox="1"/>
          <p:nvPr/>
        </p:nvSpPr>
        <p:spPr>
          <a:xfrm>
            <a:off x="100593" y="229996"/>
            <a:ext cx="105231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400" b="1" dirty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       Rappel des Informations de base du PUDC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D6E5E-825B-C44E-8652-99FDAC0D9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50" b="1"/>
          <a:stretch/>
        </p:blipFill>
        <p:spPr>
          <a:xfrm>
            <a:off x="0" y="6745096"/>
            <a:ext cx="12192000" cy="112904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F629C9-EA11-6E47-B0E1-AA397D89C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79971"/>
            <a:ext cx="2743200" cy="365125"/>
          </a:xfrm>
        </p:spPr>
        <p:txBody>
          <a:bodyPr/>
          <a:lstStyle/>
          <a:p>
            <a:fld id="{EA02AC08-943A-E044-8951-38AF7117DD83}" type="slidenum">
              <a:rPr lang="en-US" sz="2800" b="1" smtClean="0">
                <a:solidFill>
                  <a:schemeClr val="accent1"/>
                </a:solidFill>
              </a:rPr>
              <a:pPr/>
              <a:t>4</a:t>
            </a:fld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0151FE8C-5048-45B8-8E8B-10EA572EF52F}"/>
              </a:ext>
            </a:extLst>
          </p:cNvPr>
          <p:cNvSpPr txBox="1"/>
          <p:nvPr/>
        </p:nvSpPr>
        <p:spPr>
          <a:xfrm>
            <a:off x="822296" y="1860575"/>
            <a:ext cx="345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7E570177-4301-44B4-B5AB-2B7D10FF4E5E}"/>
              </a:ext>
            </a:extLst>
          </p:cNvPr>
          <p:cNvSpPr txBox="1"/>
          <p:nvPr/>
        </p:nvSpPr>
        <p:spPr>
          <a:xfrm>
            <a:off x="228519" y="199218"/>
            <a:ext cx="10591881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chemeClr val="bg1"/>
                </a:solidFill>
              </a:rPr>
              <a:t>SYNTHÈSE DES PILIERS STRATÉGIQUES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 panose="020606030202050204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29E873-9471-55E0-4090-05B6CE5B0276}"/>
              </a:ext>
            </a:extLst>
          </p:cNvPr>
          <p:cNvSpPr/>
          <p:nvPr/>
        </p:nvSpPr>
        <p:spPr>
          <a:xfrm>
            <a:off x="176718" y="1633670"/>
            <a:ext cx="11838563" cy="4832092"/>
          </a:xfrm>
          <a:prstGeom prst="rect">
            <a:avLst/>
          </a:prstGeom>
          <a:ln w="25400">
            <a:solidFill>
              <a:srgbClr val="5B9BD5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>
                <a:solidFill>
                  <a:srgbClr val="C00000"/>
                </a:solidFill>
              </a:rPr>
              <a:t>Secteur Médico-social </a:t>
            </a:r>
            <a:r>
              <a:rPr lang="fr-FR" sz="2800" b="1" dirty="0"/>
              <a:t>: Prise en charge des soins de santé pour les nécessiteux et accompagnement psychologique des déplacés de guerre à l’Est de la RDC.</a:t>
            </a:r>
          </a:p>
          <a:p>
            <a:pPr lvl="0" algn="just"/>
            <a:endParaRPr lang="fr-FR" sz="2800" b="1" dirty="0"/>
          </a:p>
          <a:p>
            <a:pPr lvl="0" algn="just"/>
            <a:r>
              <a:rPr lang="fr-FR" sz="2800" b="1" dirty="0">
                <a:solidFill>
                  <a:srgbClr val="C00000"/>
                </a:solidFill>
              </a:rPr>
              <a:t>Éducation et Leadership </a:t>
            </a:r>
            <a:r>
              <a:rPr lang="fr-FR" sz="2800" b="1" dirty="0"/>
              <a:t>: Formation de la jeunesse aux techniques de management et soutien scolaire direct aux orphelins et enfants autochtones.</a:t>
            </a:r>
          </a:p>
          <a:p>
            <a:pPr lvl="0" algn="just"/>
            <a:endParaRPr lang="fr-FR" sz="2800" b="1" dirty="0"/>
          </a:p>
          <a:p>
            <a:pPr lvl="0" algn="just"/>
            <a:r>
              <a:rPr lang="fr-FR" sz="2800" b="1" dirty="0">
                <a:solidFill>
                  <a:srgbClr val="C00000"/>
                </a:solidFill>
              </a:rPr>
              <a:t>Sécurité Alimentaire </a:t>
            </a:r>
            <a:r>
              <a:rPr lang="fr-FR" sz="2800" b="1" dirty="0"/>
              <a:t>: Transition d'une agriculture de subsistance vers une agriculture entrepreneuriale.</a:t>
            </a:r>
          </a:p>
          <a:p>
            <a:pPr lvl="0" algn="just"/>
            <a:endParaRPr lang="fr-FR" sz="2800" b="1" dirty="0"/>
          </a:p>
          <a:p>
            <a:pPr lvl="0" algn="just"/>
            <a:r>
              <a:rPr lang="fr-FR" sz="2800" b="1" dirty="0">
                <a:solidFill>
                  <a:srgbClr val="C00000"/>
                </a:solidFill>
              </a:rPr>
              <a:t>Assainissement</a:t>
            </a:r>
            <a:r>
              <a:rPr lang="fr-FR" sz="2800" b="1" dirty="0"/>
              <a:t> : Promotion de l'hygiène publique dans les zones urbaines et rurales.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7D88A7-68FC-E345-9E1A-EA654F5E96CE}"/>
              </a:ext>
            </a:extLst>
          </p:cNvPr>
          <p:cNvSpPr txBox="1"/>
          <p:nvPr/>
        </p:nvSpPr>
        <p:spPr>
          <a:xfrm>
            <a:off x="518729" y="871889"/>
            <a:ext cx="100114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La Fondation a articulé son action autour de quatre axes majeurs :</a:t>
            </a:r>
          </a:p>
          <a:p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521759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075E9-3F8E-4BCF-8990-69E7321A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10657840" cy="7620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SITUATION STATISTIQUE DES EFFECTIFS SCOLAIRES</a:t>
            </a:r>
            <a:br>
              <a:rPr lang="fr-FR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fr-FR" sz="3200" b="1" dirty="0">
                <a:solidFill>
                  <a:schemeClr val="bg1"/>
                </a:solidFill>
                <a:latin typeface="Telegraf"/>
              </a:rPr>
              <a:t> </a:t>
            </a:r>
            <a:endParaRPr lang="fr-CD" sz="32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07C454-1D1D-4247-AD68-451A716F7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21" y="1066801"/>
            <a:ext cx="11786839" cy="836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L'engagement éducatif de la fondation couvre actuellement 1 105 apprenants.</a:t>
            </a:r>
            <a:r>
              <a:rPr lang="fr-FR" sz="2400" b="1" dirty="0">
                <a:effectLst/>
              </a:rPr>
              <a:t> </a:t>
            </a:r>
            <a:endParaRPr lang="fr-CD" sz="2400" b="1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96CAEC3-9015-B9F4-459A-2AF67A7F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6C8A99-BC29-5241-BB8C-712EDA9C13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773854"/>
              </p:ext>
            </p:extLst>
          </p:nvPr>
        </p:nvGraphicFramePr>
        <p:xfrm>
          <a:off x="412595" y="1903616"/>
          <a:ext cx="10941205" cy="30410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06898">
                  <a:extLst>
                    <a:ext uri="{9D8B030D-6E8A-4147-A177-3AD203B41FA5}">
                      <a16:colId xmlns:a16="http://schemas.microsoft.com/office/drawing/2014/main" val="1244918695"/>
                    </a:ext>
                  </a:extLst>
                </a:gridCol>
                <a:gridCol w="1683834">
                  <a:extLst>
                    <a:ext uri="{9D8B030D-6E8A-4147-A177-3AD203B41FA5}">
                      <a16:colId xmlns:a16="http://schemas.microsoft.com/office/drawing/2014/main" val="33259266"/>
                    </a:ext>
                  </a:extLst>
                </a:gridCol>
                <a:gridCol w="1505414">
                  <a:extLst>
                    <a:ext uri="{9D8B030D-6E8A-4147-A177-3AD203B41FA5}">
                      <a16:colId xmlns:a16="http://schemas.microsoft.com/office/drawing/2014/main" val="182012705"/>
                    </a:ext>
                  </a:extLst>
                </a:gridCol>
                <a:gridCol w="1449659">
                  <a:extLst>
                    <a:ext uri="{9D8B030D-6E8A-4147-A177-3AD203B41FA5}">
                      <a16:colId xmlns:a16="http://schemas.microsoft.com/office/drawing/2014/main" val="276369605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004786020"/>
                    </a:ext>
                  </a:extLst>
                </a:gridCol>
              </a:tblGrid>
              <a:tr h="722852">
                <a:tc>
                  <a:txBody>
                    <a:bodyPr/>
                    <a:lstStyle/>
                    <a:p>
                      <a:pPr algn="ctr">
                        <a:spcAft>
                          <a:spcPts val="2400"/>
                        </a:spcAft>
                      </a:pPr>
                      <a:r>
                        <a:rPr lang="fr-FR" sz="2800" b="1">
                          <a:effectLst/>
                        </a:rPr>
                        <a:t>Zone d'Intervention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400"/>
                        </a:spcAft>
                      </a:pPr>
                      <a:r>
                        <a:rPr lang="fr-FR" sz="2800" b="1">
                          <a:effectLst/>
                        </a:rPr>
                        <a:t>Maternelle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400"/>
                        </a:spcAft>
                      </a:pPr>
                      <a:r>
                        <a:rPr lang="fr-FR" sz="2800" b="1">
                          <a:effectLst/>
                        </a:rPr>
                        <a:t>Primaire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400"/>
                        </a:spcAft>
                      </a:pPr>
                      <a:r>
                        <a:rPr lang="fr-FR" sz="2800" b="1">
                          <a:effectLst/>
                        </a:rPr>
                        <a:t>Secondaire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400"/>
                        </a:spcAft>
                      </a:pPr>
                      <a:r>
                        <a:rPr lang="fr-FR" sz="2800" b="1">
                          <a:effectLst/>
                        </a:rPr>
                        <a:t>Total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5059163"/>
                  </a:ext>
                </a:extLst>
              </a:tr>
              <a:tr h="722852">
                <a:tc>
                  <a:txBody>
                    <a:bodyPr/>
                    <a:lstStyle/>
                    <a:p>
                      <a:pPr algn="ctr">
                        <a:spcAft>
                          <a:spcPts val="2400"/>
                        </a:spcAft>
                      </a:pPr>
                      <a:r>
                        <a:rPr lang="fr-FR" sz="2800" b="1">
                          <a:effectLst/>
                        </a:rPr>
                        <a:t>Zone Beni (C.S. Newton)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800" b="1">
                          <a:effectLst/>
                        </a:rPr>
                        <a:t>30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800" b="1">
                          <a:effectLst/>
                        </a:rPr>
                        <a:t>360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800" b="1">
                          <a:effectLst/>
                        </a:rPr>
                        <a:t>64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800" b="1">
                          <a:effectLst/>
                        </a:rPr>
                        <a:t>454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24716151"/>
                  </a:ext>
                </a:extLst>
              </a:tr>
              <a:tr h="7228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800" b="1">
                          <a:effectLst/>
                        </a:rPr>
                        <a:t>Zone Butembo (Kibwa)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800" b="1">
                          <a:effectLst/>
                        </a:rPr>
                        <a:t>-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800" b="1">
                          <a:effectLst/>
                        </a:rPr>
                        <a:t>480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800" b="1">
                          <a:effectLst/>
                        </a:rPr>
                        <a:t>171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800" b="1">
                          <a:effectLst/>
                        </a:rPr>
                        <a:t>651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62384671"/>
                  </a:ext>
                </a:extLst>
              </a:tr>
              <a:tr h="7228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800" b="1">
                          <a:effectLst/>
                        </a:rPr>
                        <a:t>TOTAL GÉNÉRAL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800" b="1">
                          <a:effectLst/>
                        </a:rPr>
                        <a:t>30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800" b="1">
                          <a:effectLst/>
                        </a:rPr>
                        <a:t>840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800" b="1">
                          <a:effectLst/>
                        </a:rPr>
                        <a:t>235</a:t>
                      </a:r>
                      <a:endParaRPr lang="fr-FR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800" b="1" dirty="0">
                          <a:effectLst/>
                        </a:rPr>
                        <a:t>1 105</a:t>
                      </a:r>
                      <a:endParaRPr lang="fr-FR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0787014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6B5F453-BC96-5A45-BC7F-196FDC2ED887}"/>
              </a:ext>
            </a:extLst>
          </p:cNvPr>
          <p:cNvSpPr txBox="1"/>
          <p:nvPr/>
        </p:nvSpPr>
        <p:spPr>
          <a:xfrm>
            <a:off x="389567" y="5096508"/>
            <a:ext cx="11071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Note : La population scolaire présente une majorité de filles (625) contre 480 garçons</a:t>
            </a:r>
            <a:r>
              <a:rPr lang="fr-FR" sz="2400" b="1" dirty="0">
                <a:effectLst/>
              </a:rPr>
              <a:t> 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6178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B21CD5-FBB9-D707-B9B3-44150BB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PDL -145 T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237D908-EBF4-4707-B1BA-16A5AC6F9371}"/>
              </a:ext>
            </a:extLst>
          </p:cNvPr>
          <p:cNvSpPr txBox="1"/>
          <p:nvPr/>
        </p:nvSpPr>
        <p:spPr>
          <a:xfrm>
            <a:off x="432027" y="302840"/>
            <a:ext cx="10591881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RÉALISATIONS PHARES DE L'EXERCICE 2025</a:t>
            </a:r>
            <a:endParaRPr lang="en-US" sz="2400" b="1" dirty="0">
              <a:solidFill>
                <a:schemeClr val="bg1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CB9C3-17CF-BF4F-9777-A4EF07DE8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99604"/>
          </a:xfrm>
        </p:spPr>
        <p:txBody>
          <a:bodyPr>
            <a:normAutofit/>
          </a:bodyPr>
          <a:lstStyle/>
          <a:p>
            <a:pPr algn="just"/>
            <a:r>
              <a:rPr lang="fr-FR" sz="3200" b="1" dirty="0">
                <a:solidFill>
                  <a:srgbClr val="C00000"/>
                </a:solidFill>
              </a:rPr>
              <a:t>Axe Beni (Newton) </a:t>
            </a:r>
            <a:r>
              <a:rPr lang="fr-FR" sz="3200" b="1" dirty="0"/>
              <a:t>: Réfection générale des bâtiments. Acquisition de jeux ludiques pour la maternelle et renforcement du fonds documentaire</a:t>
            </a:r>
            <a:r>
              <a:rPr lang="fr-FR" sz="3200" b="1" baseline="30000" dirty="0"/>
              <a:t>.</a:t>
            </a:r>
            <a:r>
              <a:rPr lang="fr-FR" sz="3200" b="1" dirty="0">
                <a:effectLst/>
              </a:rPr>
              <a:t> </a:t>
            </a:r>
            <a:endParaRPr lang="fr-FR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CAA1C-5598-234D-97E2-36BDB58D1C90}"/>
              </a:ext>
            </a:extLst>
          </p:cNvPr>
          <p:cNvSpPr txBox="1"/>
          <p:nvPr/>
        </p:nvSpPr>
        <p:spPr>
          <a:xfrm>
            <a:off x="546411" y="1110399"/>
            <a:ext cx="6463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1. Éducation, Infrastructures et Logistique</a:t>
            </a:r>
            <a:r>
              <a:rPr lang="fr-FR" sz="2800" dirty="0">
                <a:solidFill>
                  <a:srgbClr val="0070C0"/>
                </a:solidFill>
                <a:effectLst/>
              </a:rPr>
              <a:t> 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DB6B90-8AF8-D84C-B5DD-CF4806B83432}"/>
              </a:ext>
            </a:extLst>
          </p:cNvPr>
          <p:cNvSpPr txBox="1">
            <a:spLocks/>
          </p:cNvSpPr>
          <p:nvPr/>
        </p:nvSpPr>
        <p:spPr>
          <a:xfrm>
            <a:off x="734123" y="3647997"/>
            <a:ext cx="10515600" cy="20996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3200" b="1" dirty="0">
                <a:solidFill>
                  <a:srgbClr val="C00000"/>
                </a:solidFill>
              </a:rPr>
              <a:t>Axe </a:t>
            </a:r>
            <a:r>
              <a:rPr lang="fr-FR" sz="3200" b="1" dirty="0" err="1">
                <a:solidFill>
                  <a:srgbClr val="C00000"/>
                </a:solidFill>
              </a:rPr>
              <a:t>Butembo</a:t>
            </a:r>
            <a:r>
              <a:rPr lang="fr-FR" sz="3200" b="1" dirty="0">
                <a:solidFill>
                  <a:srgbClr val="C00000"/>
                </a:solidFill>
              </a:rPr>
              <a:t> (</a:t>
            </a:r>
            <a:r>
              <a:rPr lang="fr-FR" sz="3200" b="1" dirty="0" err="1">
                <a:solidFill>
                  <a:srgbClr val="C00000"/>
                </a:solidFill>
              </a:rPr>
              <a:t>Kibwa</a:t>
            </a:r>
            <a:r>
              <a:rPr lang="fr-FR" sz="3200" b="1" dirty="0">
                <a:solidFill>
                  <a:srgbClr val="C00000"/>
                </a:solidFill>
              </a:rPr>
              <a:t>) </a:t>
            </a:r>
            <a:r>
              <a:rPr lang="fr-FR" sz="3200" b="1" dirty="0"/>
              <a:t>: Finalisation du bâtiment (plafonnage et vitres) financée par les souscriptions des membres. Acquisition de deux ordinateurs et nivellement du terrain pour les futurs ateliers de formation professionnelle</a:t>
            </a:r>
            <a:r>
              <a:rPr lang="fr-FR" sz="3200" b="1" baseline="30000" dirty="0"/>
              <a:t>.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28722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B46094-EE56-4A42-8504-94B4BA311925}"/>
              </a:ext>
            </a:extLst>
          </p:cNvPr>
          <p:cNvSpPr txBox="1">
            <a:spLocks/>
          </p:cNvSpPr>
          <p:nvPr/>
        </p:nvSpPr>
        <p:spPr>
          <a:xfrm>
            <a:off x="533401" y="380689"/>
            <a:ext cx="10515600" cy="1637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3200" b="1" dirty="0">
                <a:solidFill>
                  <a:srgbClr val="C00000"/>
                </a:solidFill>
              </a:rPr>
              <a:t>Administratif</a:t>
            </a:r>
            <a:r>
              <a:rPr lang="fr-FR" sz="3200" b="1" dirty="0"/>
              <a:t> : Sécurisation des listings de travail pour 4 centres et suivi de la mécanisation des écoles avec l'ECREC à Kinshasa</a:t>
            </a:r>
            <a:r>
              <a:rPr lang="fr-FR" sz="3200" b="1" baseline="30000" dirty="0"/>
              <a:t> </a:t>
            </a:r>
            <a:r>
              <a:rPr lang="fr-FR" sz="3200" b="1" dirty="0"/>
              <a:t>de Formation</a:t>
            </a:r>
            <a:endParaRPr lang="fr-FR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626E5-FC10-3A42-B01B-BF559366011C}"/>
              </a:ext>
            </a:extLst>
          </p:cNvPr>
          <p:cNvSpPr txBox="1"/>
          <p:nvPr/>
        </p:nvSpPr>
        <p:spPr>
          <a:xfrm>
            <a:off x="334537" y="2018371"/>
            <a:ext cx="8435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800" b="1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2. Sécurité Alimentaire et Autonomisation (Projet YAWEZEKANA)</a:t>
            </a:r>
          </a:p>
          <a:p>
            <a:endParaRPr lang="fr-F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424F96-7072-5A4A-875E-B37F73A898AC}"/>
              </a:ext>
            </a:extLst>
          </p:cNvPr>
          <p:cNvSpPr txBox="1">
            <a:spLocks/>
          </p:cNvSpPr>
          <p:nvPr/>
        </p:nvSpPr>
        <p:spPr>
          <a:xfrm>
            <a:off x="533401" y="2837212"/>
            <a:ext cx="10515600" cy="1321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b="1" dirty="0">
                <a:solidFill>
                  <a:srgbClr val="C00000"/>
                </a:solidFill>
              </a:rPr>
              <a:t>Campagne Agricole</a:t>
            </a:r>
            <a:r>
              <a:rPr lang="fr-FR" b="1" dirty="0"/>
              <a:t> : Distribution de kits d'outils aratoires et de semences à </a:t>
            </a:r>
            <a:r>
              <a:rPr lang="fr-FR" b="1" dirty="0">
                <a:solidFill>
                  <a:srgbClr val="C00000"/>
                </a:solidFill>
              </a:rPr>
              <a:t>140 ménages</a:t>
            </a:r>
            <a:r>
              <a:rPr lang="fr-FR" b="1" dirty="0"/>
              <a:t> à </a:t>
            </a:r>
            <a:r>
              <a:rPr lang="fr-FR" b="1" dirty="0" err="1"/>
              <a:t>Kimwenza</a:t>
            </a:r>
            <a:r>
              <a:rPr lang="fr-FR" b="1" dirty="0"/>
              <a:t> (Kinshasa) grâce au soutien du Ministre de l’Agriculture.</a:t>
            </a:r>
            <a:endParaRPr lang="fr-FR" sz="4000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548280-A503-A14A-A17F-70342E6D8E39}"/>
              </a:ext>
            </a:extLst>
          </p:cNvPr>
          <p:cNvSpPr txBox="1">
            <a:spLocks/>
          </p:cNvSpPr>
          <p:nvPr/>
        </p:nvSpPr>
        <p:spPr>
          <a:xfrm>
            <a:off x="533401" y="4316969"/>
            <a:ext cx="10515600" cy="20543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fr-FR" b="1" dirty="0">
                <a:solidFill>
                  <a:srgbClr val="C00000"/>
                </a:solidFill>
              </a:rPr>
              <a:t>Évolution du Projet YAWEZEKANA </a:t>
            </a:r>
            <a:r>
              <a:rPr lang="fr-FR" b="1" dirty="0"/>
              <a:t>: </a:t>
            </a:r>
          </a:p>
          <a:p>
            <a:pPr lvl="0" algn="just"/>
            <a:r>
              <a:rPr lang="fr-FR" b="1" dirty="0"/>
              <a:t>L'année précédente, environ </a:t>
            </a:r>
            <a:r>
              <a:rPr lang="fr-FR" b="1" dirty="0">
                <a:solidFill>
                  <a:srgbClr val="C00000"/>
                </a:solidFill>
              </a:rPr>
              <a:t>1 200 cas</a:t>
            </a:r>
            <a:r>
              <a:rPr lang="fr-FR" b="1" dirty="0"/>
              <a:t> ont été enregistrés pour seulement </a:t>
            </a:r>
            <a:r>
              <a:rPr lang="fr-FR" b="1" dirty="0">
                <a:solidFill>
                  <a:srgbClr val="C00000"/>
                </a:solidFill>
              </a:rPr>
              <a:t>107 cas servis.</a:t>
            </a:r>
          </a:p>
          <a:p>
            <a:pPr lvl="0" algn="just"/>
            <a:r>
              <a:rPr lang="fr-FR" b="1" dirty="0"/>
              <a:t>Exercice 2025 : Enregistrement de </a:t>
            </a:r>
            <a:r>
              <a:rPr lang="fr-FR" b="1" dirty="0">
                <a:solidFill>
                  <a:srgbClr val="C00000"/>
                </a:solidFill>
              </a:rPr>
              <a:t>67 nouveaux cas </a:t>
            </a:r>
            <a:r>
              <a:rPr lang="fr-FR" b="1" dirty="0"/>
              <a:t>dont </a:t>
            </a:r>
            <a:r>
              <a:rPr lang="fr-FR" b="1" dirty="0">
                <a:solidFill>
                  <a:srgbClr val="C00000"/>
                </a:solidFill>
              </a:rPr>
              <a:t>45</a:t>
            </a:r>
            <a:r>
              <a:rPr lang="fr-FR" b="1" dirty="0"/>
              <a:t> ont été servis.</a:t>
            </a:r>
          </a:p>
          <a:p>
            <a:pPr algn="just"/>
            <a:r>
              <a:rPr lang="fr-FR" b="1" dirty="0"/>
              <a:t>Soutien financier : Cotisation des membres de la FOKUBA.</a:t>
            </a:r>
            <a:endParaRPr lang="fr-FR" sz="7200" b="1" dirty="0"/>
          </a:p>
        </p:txBody>
      </p:sp>
    </p:spTree>
    <p:extLst>
      <p:ext uri="{BB962C8B-B14F-4D97-AF65-F5344CB8AC3E}">
        <p14:creationId xmlns:p14="http://schemas.microsoft.com/office/powerpoint/2010/main" val="4051846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AC9C1-1759-FE43-8D34-663CA1CE0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65" y="1012723"/>
            <a:ext cx="6979453" cy="649062"/>
          </a:xfrm>
        </p:spPr>
        <p:txBody>
          <a:bodyPr>
            <a:normAutofit fontScale="85000" lnSpcReduction="20000"/>
          </a:bodyPr>
          <a:lstStyle/>
          <a:p>
            <a:pPr marL="514350" indent="-514350" algn="just">
              <a:buAutoNum type="arabicPeriod"/>
            </a:pPr>
            <a:r>
              <a:rPr lang="fr-FR" b="1" dirty="0"/>
              <a:t>Formation des membres de la FOKUBA sur le cycle des projets.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4CAA9-F696-DF4B-B361-C0FCEC7897F1}"/>
              </a:ext>
            </a:extLst>
          </p:cNvPr>
          <p:cNvSpPr txBox="1"/>
          <p:nvPr/>
        </p:nvSpPr>
        <p:spPr>
          <a:xfrm>
            <a:off x="423027" y="265538"/>
            <a:ext cx="55288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800" b="1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3. Renforcement des capacités 2025</a:t>
            </a:r>
          </a:p>
          <a:p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C39EF-63E7-3743-9498-3701E76F3684}"/>
              </a:ext>
            </a:extLst>
          </p:cNvPr>
          <p:cNvSpPr txBox="1"/>
          <p:nvPr/>
        </p:nvSpPr>
        <p:spPr>
          <a:xfrm>
            <a:off x="324465" y="1966830"/>
            <a:ext cx="7575351" cy="1022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just">
              <a:buNone/>
            </a:pPr>
            <a:r>
              <a:rPr lang="fr-FR" b="1" dirty="0">
                <a:solidFill>
                  <a:srgbClr val="C00000"/>
                </a:solidFill>
              </a:rPr>
              <a:t>2. Formations des agents et cadre de la commune rurale de </a:t>
            </a:r>
            <a:r>
              <a:rPr lang="fr-FR" b="1" dirty="0" err="1">
                <a:solidFill>
                  <a:srgbClr val="C00000"/>
                </a:solidFill>
              </a:rPr>
              <a:t>Kyondo</a:t>
            </a:r>
            <a:r>
              <a:rPr lang="fr-FR" b="1" dirty="0">
                <a:solidFill>
                  <a:srgbClr val="C00000"/>
                </a:solidFill>
              </a:rPr>
              <a:t> sur l’éthique professionnelle.</a:t>
            </a:r>
          </a:p>
          <a:p>
            <a:pPr algn="just"/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119BE-A098-E44A-8CB4-1E3C964219E8}"/>
              </a:ext>
            </a:extLst>
          </p:cNvPr>
          <p:cNvSpPr txBox="1"/>
          <p:nvPr/>
        </p:nvSpPr>
        <p:spPr>
          <a:xfrm>
            <a:off x="324465" y="3294051"/>
            <a:ext cx="69794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/>
              <a:t>3. Formation des Hauts cadres de l’Administration de </a:t>
            </a:r>
            <a:r>
              <a:rPr lang="fr-FR" sz="2800" b="1" dirty="0" err="1"/>
              <a:t>Butembo</a:t>
            </a:r>
            <a:r>
              <a:rPr lang="fr-FR" sz="2800" b="1" dirty="0"/>
              <a:t> sur l’intégrité et l’éthique en période des conflits.</a:t>
            </a:r>
          </a:p>
          <a:p>
            <a:pPr algn="just"/>
            <a:endParaRPr lang="fr-FR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A6F72-07EF-3A44-A817-463C1C3ADBA4}"/>
              </a:ext>
            </a:extLst>
          </p:cNvPr>
          <p:cNvSpPr txBox="1"/>
          <p:nvPr/>
        </p:nvSpPr>
        <p:spPr>
          <a:xfrm>
            <a:off x="324464" y="5014280"/>
            <a:ext cx="69794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rgbClr val="C00000"/>
                </a:solidFill>
              </a:rPr>
              <a:t>4. Formation des jeunes des Kinshasa sur l’entrepreneuriat sociale.</a:t>
            </a:r>
          </a:p>
          <a:p>
            <a:pPr algn="just"/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D59544-538C-C247-AFAC-789A2AB6C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918" y="523977"/>
            <a:ext cx="4572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77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7A26888-28FB-4BBD-A9EF-B92E09FB78D1}"/>
              </a:ext>
            </a:extLst>
          </p:cNvPr>
          <p:cNvSpPr txBox="1">
            <a:spLocks/>
          </p:cNvSpPr>
          <p:nvPr/>
        </p:nvSpPr>
        <p:spPr>
          <a:xfrm>
            <a:off x="727788" y="174706"/>
            <a:ext cx="10603646" cy="86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tx2"/>
                </a:solidFill>
                <a:latin typeface="Garamond" panose="02020404030301010803" pitchFamily="18" charset="0"/>
              </a:rPr>
              <a:t>LES ACQUIS DU CONSEIL D’ADMINISTRATION 2025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B60F26-783A-4A0E-BDB6-C702F657F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4019382" y="-2127654"/>
            <a:ext cx="72808" cy="6655995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99419DF3-A9D3-450D-A6DF-819ACF8F7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9" y="2106486"/>
            <a:ext cx="10653469" cy="864487"/>
          </a:xfrm>
        </p:spPr>
        <p:txBody>
          <a:bodyPr>
            <a:normAutofit lnSpcReduction="10000"/>
          </a:bodyPr>
          <a:lstStyle/>
          <a:p>
            <a:pPr marL="342900" lvl="1" indent="-342900" algn="just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FR" sz="2800" b="1" dirty="0">
                <a:solidFill>
                  <a:srgbClr val="C00000"/>
                </a:solidFill>
                <a:latin typeface="Sylfaen" pitchFamily="18" charset="0"/>
                <a:ea typeface="Tahoma" pitchFamily="34" charset="0"/>
                <a:cs typeface="Tahoma" pitchFamily="34" charset="0"/>
              </a:rPr>
              <a:t>Sur Fonds propres, trois salles de classes moderne sont été inaugurées à </a:t>
            </a:r>
            <a:r>
              <a:rPr lang="fr-FR" sz="2800" b="1" dirty="0" err="1">
                <a:solidFill>
                  <a:srgbClr val="C00000"/>
                </a:solidFill>
                <a:latin typeface="Sylfaen" pitchFamily="18" charset="0"/>
                <a:ea typeface="Tahoma" pitchFamily="34" charset="0"/>
                <a:cs typeface="Tahoma" pitchFamily="34" charset="0"/>
              </a:rPr>
              <a:t>Kibwa</a:t>
            </a:r>
            <a:r>
              <a:rPr lang="fr-FR" sz="2800" b="1" dirty="0">
                <a:solidFill>
                  <a:srgbClr val="C00000"/>
                </a:solidFill>
                <a:latin typeface="Sylfaen" pitchFamily="18" charset="0"/>
                <a:ea typeface="Tahoma" pitchFamily="34" charset="0"/>
                <a:cs typeface="Tahoma" pitchFamily="34" charset="0"/>
              </a:rPr>
              <a:t> (</a:t>
            </a:r>
            <a:r>
              <a:rPr lang="fr-FR" sz="2800" b="1" dirty="0" err="1">
                <a:solidFill>
                  <a:srgbClr val="C00000"/>
                </a:solidFill>
                <a:latin typeface="Sylfaen" pitchFamily="18" charset="0"/>
                <a:ea typeface="Tahoma" pitchFamily="34" charset="0"/>
                <a:cs typeface="Tahoma" pitchFamily="34" charset="0"/>
              </a:rPr>
              <a:t>Butembo</a:t>
            </a:r>
            <a:r>
              <a:rPr lang="fr-FR" sz="2800" b="1" dirty="0">
                <a:solidFill>
                  <a:srgbClr val="C00000"/>
                </a:solidFill>
                <a:latin typeface="Sylfaen" pitchFamily="18" charset="0"/>
                <a:ea typeface="Tahoma" pitchFamily="34" charset="0"/>
                <a:cs typeface="Tahoma" pitchFamily="34" charset="0"/>
              </a:rPr>
              <a:t>) ;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99419DF3-A9D3-450D-A6DF-819ACF8F7B97}"/>
              </a:ext>
            </a:extLst>
          </p:cNvPr>
          <p:cNvSpPr txBox="1">
            <a:spLocks/>
          </p:cNvSpPr>
          <p:nvPr/>
        </p:nvSpPr>
        <p:spPr>
          <a:xfrm>
            <a:off x="1178001" y="1805941"/>
            <a:ext cx="10203257" cy="423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dirty="0">
              <a:solidFill>
                <a:srgbClr val="0033CC"/>
              </a:solidFill>
              <a:latin typeface="Sylfaen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99419DF3-A9D3-450D-A6DF-819ACF8F7B97}"/>
              </a:ext>
            </a:extLst>
          </p:cNvPr>
          <p:cNvSpPr txBox="1">
            <a:spLocks/>
          </p:cNvSpPr>
          <p:nvPr/>
        </p:nvSpPr>
        <p:spPr>
          <a:xfrm>
            <a:off x="810742" y="3271518"/>
            <a:ext cx="9453184" cy="50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0033CC"/>
                </a:solidFill>
                <a:latin typeface="Sylfaen" pitchFamily="18" charset="0"/>
                <a:ea typeface="Tahoma" pitchFamily="34" charset="0"/>
                <a:cs typeface="Tahoma" pitchFamily="34" charset="0"/>
              </a:rPr>
              <a:t>Une tente a été offerte :</a:t>
            </a:r>
          </a:p>
          <a:p>
            <a:pPr marL="0" lvl="1" indent="0" algn="just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endParaRPr lang="fr-FR" sz="2800" b="1" dirty="0">
              <a:latin typeface="+mj-lt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99419DF3-A9D3-450D-A6DF-819ACF8F7B97}"/>
              </a:ext>
            </a:extLst>
          </p:cNvPr>
          <p:cNvSpPr txBox="1">
            <a:spLocks/>
          </p:cNvSpPr>
          <p:nvPr/>
        </p:nvSpPr>
        <p:spPr>
          <a:xfrm>
            <a:off x="727788" y="1382477"/>
            <a:ext cx="9987840" cy="298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None/>
            </a:pPr>
            <a:r>
              <a:rPr lang="fr-FR" sz="2800" b="1" dirty="0">
                <a:solidFill>
                  <a:srgbClr val="0033CC"/>
                </a:solidFill>
                <a:latin typeface="Sylfaen" pitchFamily="18" charset="0"/>
                <a:ea typeface="Tahoma" pitchFamily="34" charset="0"/>
                <a:cs typeface="Tahoma" pitchFamily="34" charset="0"/>
              </a:rPr>
              <a:t>En 2025, les participants ont soutenus la Fondation : </a:t>
            </a:r>
            <a:endParaRPr lang="fr-FR" b="1" dirty="0">
              <a:solidFill>
                <a:srgbClr val="0033CC"/>
              </a:solidFill>
              <a:latin typeface="Sylfaen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E7FC7EB2-0C93-44B9-911F-94BAC1A861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9"/>
          <a:stretch/>
        </p:blipFill>
        <p:spPr>
          <a:xfrm>
            <a:off x="11249355" y="6165304"/>
            <a:ext cx="832559" cy="611262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B0988490-C28A-416E-B011-98A3D7A86A2F}"/>
              </a:ext>
            </a:extLst>
          </p:cNvPr>
          <p:cNvSpPr/>
          <p:nvPr/>
        </p:nvSpPr>
        <p:spPr>
          <a:xfrm>
            <a:off x="84489" y="5395487"/>
            <a:ext cx="391885" cy="391885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2572F09-7ADF-45FC-B63C-AF24BD1C31E6}" type="slidenum">
              <a:rPr lang="fr-CD" sz="1100" b="1" smtClean="0">
                <a:solidFill>
                  <a:schemeClr val="tx2"/>
                </a:solidFill>
                <a:latin typeface="+mj-lt"/>
              </a:rPr>
              <a:t>9</a:t>
            </a:fld>
            <a:endParaRPr lang="fr-CD" sz="11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CA4B7B3-FB5A-E248-989B-D94F1ECA7685}"/>
              </a:ext>
            </a:extLst>
          </p:cNvPr>
          <p:cNvSpPr txBox="1">
            <a:spLocks/>
          </p:cNvSpPr>
          <p:nvPr/>
        </p:nvSpPr>
        <p:spPr>
          <a:xfrm>
            <a:off x="926586" y="4250870"/>
            <a:ext cx="10645982" cy="5097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C00000"/>
                </a:solidFill>
                <a:latin typeface="Sylfaen" pitchFamily="18" charset="0"/>
                <a:ea typeface="Tahoma" pitchFamily="34" charset="0"/>
                <a:cs typeface="Tahoma" pitchFamily="34" charset="0"/>
              </a:rPr>
              <a:t>Des </a:t>
            </a:r>
            <a:r>
              <a:rPr lang="fr-FR" b="1" dirty="0" err="1">
                <a:solidFill>
                  <a:srgbClr val="C00000"/>
                </a:solidFill>
                <a:latin typeface="Sylfaen" pitchFamily="18" charset="0"/>
                <a:ea typeface="Tahoma" pitchFamily="34" charset="0"/>
                <a:cs typeface="Tahoma" pitchFamily="34" charset="0"/>
              </a:rPr>
              <a:t>triplexes</a:t>
            </a:r>
            <a:r>
              <a:rPr lang="fr-FR" b="1" dirty="0">
                <a:solidFill>
                  <a:srgbClr val="C00000"/>
                </a:solidFill>
                <a:latin typeface="Sylfaen" pitchFamily="18" charset="0"/>
                <a:ea typeface="Tahoma" pitchFamily="34" charset="0"/>
                <a:cs typeface="Tahoma" pitchFamily="34" charset="0"/>
              </a:rPr>
              <a:t> ont été réceptionnés pour les plafonds des salles de classe</a:t>
            </a:r>
          </a:p>
          <a:p>
            <a:pPr marL="0" lvl="1" indent="0" algn="just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endParaRPr lang="fr-FR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4208D03-A585-9C4F-98DF-D5CD4A21E35D}"/>
              </a:ext>
            </a:extLst>
          </p:cNvPr>
          <p:cNvSpPr txBox="1">
            <a:spLocks/>
          </p:cNvSpPr>
          <p:nvPr/>
        </p:nvSpPr>
        <p:spPr>
          <a:xfrm>
            <a:off x="926586" y="5426907"/>
            <a:ext cx="10645982" cy="738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0033CC"/>
                </a:solidFill>
                <a:latin typeface="Sylfaen" pitchFamily="18" charset="0"/>
                <a:ea typeface="Tahoma" pitchFamily="34" charset="0"/>
                <a:cs typeface="Tahoma" pitchFamily="34" charset="0"/>
              </a:rPr>
              <a:t>Acquisitions provisoires des infrastructures qui logent le Centres de Formation Professionnelles.</a:t>
            </a:r>
          </a:p>
          <a:p>
            <a:pPr marL="0" lvl="1" indent="0" algn="just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endParaRPr lang="fr-FR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4857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748</Words>
  <Application>Microsoft Macintosh PowerPoint</Application>
  <PresentationFormat>Widescreen</PresentationFormat>
  <Paragraphs>94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Canva Sans</vt:lpstr>
      <vt:lpstr>Garamond</vt:lpstr>
      <vt:lpstr>Montserrat Semi-Bold Bold</vt:lpstr>
      <vt:lpstr>Rockwell</vt:lpstr>
      <vt:lpstr>Sylfaen</vt:lpstr>
      <vt:lpstr>Telegraf</vt:lpstr>
      <vt:lpstr>Times New Roman</vt:lpstr>
      <vt:lpstr>Wingdings</vt:lpstr>
      <vt:lpstr>Office Theme</vt:lpstr>
      <vt:lpstr>PowerPoint Presentation</vt:lpstr>
      <vt:lpstr>PowerPoint Presentation</vt:lpstr>
      <vt:lpstr>INTRODUCTION  </vt:lpstr>
      <vt:lpstr>PowerPoint Presentation</vt:lpstr>
      <vt:lpstr>SITUATION STATISTIQUE DES EFFECTIFS SCOLAIRES  </vt:lpstr>
      <vt:lpstr>PowerPoint Presentation</vt:lpstr>
      <vt:lpstr>PowerPoint Presentation</vt:lpstr>
      <vt:lpstr>PowerPoint Presentation</vt:lpstr>
      <vt:lpstr>PowerPoint Presentation</vt:lpstr>
      <vt:lpstr>Contexte de mise en œuvre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</vt:lpstr>
      <vt:lpstr>Merci beaucoup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25</cp:revision>
  <dcterms:created xsi:type="dcterms:W3CDTF">2026-01-02T05:40:43Z</dcterms:created>
  <dcterms:modified xsi:type="dcterms:W3CDTF">2026-01-03T08:07:10Z</dcterms:modified>
</cp:coreProperties>
</file>